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  <p:sldMasterId id="2147483985" r:id="rId2"/>
  </p:sldMasterIdLst>
  <p:notesMasterIdLst>
    <p:notesMasterId r:id="rId12"/>
  </p:notesMasterIdLst>
  <p:handoutMasterIdLst>
    <p:handoutMasterId r:id="rId13"/>
  </p:handoutMasterIdLst>
  <p:sldIdLst>
    <p:sldId id="256" r:id="rId3"/>
    <p:sldId id="390" r:id="rId4"/>
    <p:sldId id="393" r:id="rId5"/>
    <p:sldId id="394" r:id="rId6"/>
    <p:sldId id="300" r:id="rId7"/>
    <p:sldId id="395" r:id="rId8"/>
    <p:sldId id="396" r:id="rId9"/>
    <p:sldId id="397" r:id="rId10"/>
    <p:sldId id="264" r:id="rId1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8E08C"/>
    <a:srgbClr val="FFFFFF"/>
    <a:srgbClr val="D9D9D9"/>
    <a:srgbClr val="3BCCFF"/>
    <a:srgbClr val="FFCC00"/>
    <a:srgbClr val="AE2A28"/>
    <a:srgbClr val="43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5740" autoAdjust="0"/>
  </p:normalViewPr>
  <p:slideViewPr>
    <p:cSldViewPr>
      <p:cViewPr varScale="1">
        <p:scale>
          <a:sx n="108" d="100"/>
          <a:sy n="108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991A36-28C1-4FE5-B5BF-A3B63404DA45}" type="datetimeFigureOut">
              <a:rPr lang="zh-CN" altLang="en-US"/>
              <a:pPr>
                <a:defRPr/>
              </a:pPr>
              <a:t>2022/11/21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C2E7CEA-A7EF-4CB7-8E9E-CBE79CE62D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61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AF570FE-DD88-4D47-80B6-FE343A2AB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935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10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25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407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570FE-DD88-4D47-80B6-FE343A2AB9F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462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771" y="260648"/>
            <a:ext cx="1597959" cy="720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66CF5C-B16A-4390-8CE1-E534D3FD8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0" y="5928090"/>
            <a:ext cx="1271619" cy="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7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002117"/>
            <a:ext cx="4320480" cy="11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430" r="20902" b="-430"/>
          <a:stretch/>
        </p:blipFill>
        <p:spPr>
          <a:xfrm>
            <a:off x="0" y="-243407"/>
            <a:ext cx="12192000" cy="7389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1052737"/>
            <a:ext cx="4752528" cy="465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085184"/>
            <a:ext cx="1674895" cy="5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-文字多时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87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5AA288B-F0FD-4D2C-ABFE-780863D4B997}"/>
              </a:ext>
            </a:extLst>
          </p:cNvPr>
          <p:cNvGrpSpPr/>
          <p:nvPr userDrawn="1"/>
        </p:nvGrpSpPr>
        <p:grpSpPr>
          <a:xfrm flipV="1">
            <a:off x="9786886" y="3645024"/>
            <a:ext cx="2405114" cy="3202260"/>
            <a:chOff x="8586481" y="-4376"/>
            <a:chExt cx="3605520" cy="4413509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E2E67A97-DE52-48D0-AC12-AD22E8545EE7}"/>
                </a:ext>
              </a:extLst>
            </p:cNvPr>
            <p:cNvGrpSpPr/>
            <p:nvPr/>
          </p:nvGrpSpPr>
          <p:grpSpPr>
            <a:xfrm>
              <a:off x="8586481" y="-4376"/>
              <a:ext cx="3605520" cy="3559164"/>
              <a:chOff x="8903671" y="-4376"/>
              <a:chExt cx="3288329" cy="3246051"/>
            </a:xfrm>
          </p:grpSpPr>
          <p:pic>
            <p:nvPicPr>
              <p:cNvPr id="12" name="Picture 980">
                <a:extLst>
                  <a:ext uri="{FF2B5EF4-FFF2-40B4-BE49-F238E27FC236}">
                    <a16:creationId xmlns:a16="http://schemas.microsoft.com/office/drawing/2014/main" id="{F9D1278B-9A92-4F7C-AC67-C63D2437C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3839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7777" t="23803" b="6036"/>
              <a:stretch/>
            </p:blipFill>
            <p:spPr>
              <a:xfrm>
                <a:off x="11188063" y="0"/>
                <a:ext cx="1003937" cy="3241675"/>
              </a:xfrm>
              <a:prstGeom prst="rect">
                <a:avLst/>
              </a:prstGeom>
            </p:spPr>
          </p:pic>
          <p:pic>
            <p:nvPicPr>
              <p:cNvPr id="13" name="Picture 986">
                <a:extLst>
                  <a:ext uri="{FF2B5EF4-FFF2-40B4-BE49-F238E27FC236}">
                    <a16:creationId xmlns:a16="http://schemas.microsoft.com/office/drawing/2014/main" id="{BFDC1564-6085-476B-97C3-797F50F4AE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767"/>
                        </a14:imgEffect>
                        <a14:imgEffect>
                          <a14:saturation sat="274000"/>
                        </a14:imgEffect>
                        <a14:imgEffect>
                          <a14:brightnessContrast brigh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9966" t="23802" r="26865" b="46168"/>
              <a:stretch/>
            </p:blipFill>
            <p:spPr>
              <a:xfrm>
                <a:off x="8903671" y="1"/>
                <a:ext cx="1081589" cy="1387474"/>
              </a:xfrm>
              <a:prstGeom prst="rect">
                <a:avLst/>
              </a:prstGeom>
            </p:spPr>
          </p:pic>
          <p:pic>
            <p:nvPicPr>
              <p:cNvPr id="14" name="Picture 984">
                <a:extLst>
                  <a:ext uri="{FF2B5EF4-FFF2-40B4-BE49-F238E27FC236}">
                    <a16:creationId xmlns:a16="http://schemas.microsoft.com/office/drawing/2014/main" id="{D070B608-0BD9-4297-AD0C-DF57710A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3839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3117" t="2776" r="12394" b="46284"/>
              <a:stretch/>
            </p:blipFill>
            <p:spPr>
              <a:xfrm>
                <a:off x="9962634" y="-4376"/>
                <a:ext cx="1246366" cy="2465001"/>
              </a:xfrm>
              <a:prstGeom prst="rect">
                <a:avLst/>
              </a:prstGeom>
            </p:spPr>
          </p:pic>
        </p:grpSp>
        <p:pic>
          <p:nvPicPr>
            <p:cNvPr id="8" name="Picture 1068">
              <a:extLst>
                <a:ext uri="{FF2B5EF4-FFF2-40B4-BE49-F238E27FC236}">
                  <a16:creationId xmlns:a16="http://schemas.microsoft.com/office/drawing/2014/main" id="{5B073592-6C73-461F-8C95-768A86DA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695"/>
                      </a14:imgEffect>
                      <a14:imgEffect>
                        <a14:saturation sat="1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422" t="33136" r="78719" b="27325"/>
            <a:stretch/>
          </p:blipFill>
          <p:spPr>
            <a:xfrm>
              <a:off x="11476217" y="1265762"/>
              <a:ext cx="715783" cy="2716936"/>
            </a:xfrm>
            <a:prstGeom prst="rect">
              <a:avLst/>
            </a:prstGeom>
          </p:spPr>
        </p:pic>
        <p:pic>
          <p:nvPicPr>
            <p:cNvPr id="9" name="Picture 1067">
              <a:extLst>
                <a:ext uri="{FF2B5EF4-FFF2-40B4-BE49-F238E27FC236}">
                  <a16:creationId xmlns:a16="http://schemas.microsoft.com/office/drawing/2014/main" id="{174AECCA-2EE2-4BDF-B948-EDD399EDE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2525"/>
                      </a14:imgEffect>
                      <a14:imgEffect>
                        <a14:saturation sat="218000"/>
                      </a14:imgEffect>
                    </a14:imgLayer>
                  </a14:imgProps>
                </a:ext>
              </a:extLst>
            </a:blip>
            <a:srcRect t="43073" r="94141" b="24119"/>
            <a:stretch/>
          </p:blipFill>
          <p:spPr>
            <a:xfrm>
              <a:off x="10926555" y="2154628"/>
              <a:ext cx="715783" cy="2254505"/>
            </a:xfrm>
            <a:prstGeom prst="rect">
              <a:avLst/>
            </a:prstGeom>
          </p:spPr>
        </p:pic>
      </p:grp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buNone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ea"/>
                <a:ea typeface="+mj-ea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2000"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10840898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98" y="145590"/>
            <a:ext cx="1398253" cy="784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AB8BE9-4A54-4B0B-95CB-78099C74F9F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" y="6234224"/>
            <a:ext cx="970124" cy="3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78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0579" y="6145364"/>
            <a:ext cx="1183720" cy="53341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2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81836-E66A-4945-9BC7-B448D796F1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244053"/>
            <a:ext cx="1008112" cy="3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形象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-1591"/>
          <a:stretch/>
        </p:blipFill>
        <p:spPr>
          <a:xfrm rot="10800000">
            <a:off x="3786" y="2924944"/>
            <a:ext cx="10056440" cy="3995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20" y="1916832"/>
            <a:ext cx="2826391" cy="12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0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B77FC4-459A-D5E6-CA7D-38E043C3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3"/>
            <a:ext cx="12192000" cy="685719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5C14F4C-22CB-42B0-90F6-814142CCB0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60649"/>
            <a:ext cx="12193335" cy="586246"/>
          </a:xfrm>
          <a:prstGeom prst="rect">
            <a:avLst/>
          </a:prstGeom>
          <a:gradFill flip="none" rotWithShape="1">
            <a:gsLst>
              <a:gs pos="17699">
                <a:schemeClr val="bg2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Next LT Pro Regular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内容占位符 4"/>
          <p:cNvSpPr>
            <a:spLocks noGrp="1"/>
          </p:cNvSpPr>
          <p:nvPr>
            <p:ph idx="1"/>
          </p:nvPr>
        </p:nvSpPr>
        <p:spPr>
          <a:xfrm>
            <a:off x="661022" y="980728"/>
            <a:ext cx="10805847" cy="5167187"/>
          </a:xfrm>
          <a:prstGeom prst="rect">
            <a:avLst/>
          </a:prstGeom>
        </p:spPr>
        <p:txBody>
          <a:bodyPr/>
          <a:lstStyle>
            <a:lvl1pPr marL="0">
              <a:spcBef>
                <a:spcPts val="1800"/>
              </a:spcBef>
              <a:buNone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spcBef>
                <a:spcPts val="1200"/>
              </a:spcBef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spcBef>
                <a:spcPts val="1200"/>
              </a:spcBef>
              <a:defRPr sz="1800">
                <a:solidFill>
                  <a:schemeClr val="tx1"/>
                </a:solidFill>
                <a:latin typeface="+mj-ea"/>
                <a:ea typeface="+mj-ea"/>
              </a:defRPr>
            </a:lvl3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1" y="320543"/>
            <a:ext cx="8854405" cy="43463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9FABF-2F28-487F-9642-F6F094F144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2384" y="188640"/>
            <a:ext cx="1398253" cy="600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3E04F0-EE26-481C-A6FE-ECA4C4E7EB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95" y="6273427"/>
            <a:ext cx="971774" cy="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C095F4-1315-49C5-809F-BB4C50BB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3"/>
            <a:ext cx="12191998" cy="6857193"/>
          </a:xfrm>
          <a:prstGeom prst="rect">
            <a:avLst/>
          </a:prstGeom>
        </p:spPr>
      </p:pic>
      <p:sp>
        <p:nvSpPr>
          <p:cNvPr id="3" name="标题 3">
            <a:extLst>
              <a:ext uri="{FF2B5EF4-FFF2-40B4-BE49-F238E27FC236}">
                <a16:creationId xmlns:a16="http://schemas.microsoft.com/office/drawing/2014/main" id="{D006ACAF-F720-52AB-0638-93F8D99B6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2612208"/>
            <a:ext cx="7370505" cy="576063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1FCB3AB-2028-4102-EFFF-1C82A0431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24" y="3437175"/>
            <a:ext cx="7375574" cy="423873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0A8CED-121B-346C-91C4-74AAD8D215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836712"/>
            <a:ext cx="2016224" cy="514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B7D06-BA0E-4D42-9245-B390E6C725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5870626"/>
            <a:ext cx="1152128" cy="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6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8602"/>
          <a:stretch/>
        </p:blipFill>
        <p:spPr>
          <a:xfrm>
            <a:off x="-48682" y="-27384"/>
            <a:ext cx="12240683" cy="6885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8" y="5805264"/>
            <a:ext cx="1872207" cy="61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0" y="-14513"/>
            <a:ext cx="2303208" cy="2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7091"/>
          <a:stretch/>
        </p:blipFill>
        <p:spPr>
          <a:xfrm>
            <a:off x="2999656" y="-4760"/>
            <a:ext cx="9192344" cy="3098760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ph type="subTitle" idx="1"/>
          </p:nvPr>
        </p:nvSpPr>
        <p:spPr>
          <a:xfrm>
            <a:off x="1024682" y="4003017"/>
            <a:ext cx="10159884" cy="42387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230" y="260648"/>
            <a:ext cx="1374500" cy="6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8"/>
          <a:stretch/>
        </p:blipFill>
        <p:spPr>
          <a:xfrm rot="10800000">
            <a:off x="1" y="-27387"/>
            <a:ext cx="12199621" cy="1008113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ctrTitle"/>
          </p:nvPr>
        </p:nvSpPr>
        <p:spPr>
          <a:xfrm>
            <a:off x="625972" y="260650"/>
            <a:ext cx="9406467" cy="533921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66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9270" y="6124033"/>
            <a:ext cx="1374500" cy="619384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>
            <p:ph sz="quarter" idx="10"/>
          </p:nvPr>
        </p:nvSpPr>
        <p:spPr>
          <a:xfrm>
            <a:off x="625971" y="1268765"/>
            <a:ext cx="11014645" cy="4855269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32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2031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lnSpc>
                <a:spcPct val="120000"/>
              </a:lnSpc>
              <a:defRPr sz="145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98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9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4" r:id="rId3"/>
    <p:sldLayoutId id="2147483994" r:id="rId4"/>
    <p:sldLayoutId id="214748399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5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3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88" indent="-3428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3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9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2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6" indent="-2285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0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7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8" algn="l" defTabSz="9143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1029751" y="3212977"/>
            <a:ext cx="10154815" cy="576063"/>
          </a:xfrm>
        </p:spPr>
        <p:txBody>
          <a:bodyPr/>
          <a:lstStyle/>
          <a:p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 Modeler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D40457-81E3-4058-9546-CB7A5E7E1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零代码构建业务流</a:t>
            </a:r>
            <a:endParaRPr lang="en-US" altLang="zh-CN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E9F310EE-1983-4819-86B9-7F2BA418625D}"/>
              </a:ext>
            </a:extLst>
          </p:cNvPr>
          <p:cNvSpPr>
            <a:spLocks noGrp="1"/>
          </p:cNvSpPr>
          <p:nvPr/>
        </p:nvSpPr>
        <p:spPr bwMode="auto">
          <a:xfrm>
            <a:off x="4007768" y="4941168"/>
            <a:ext cx="52200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sz="1800" dirty="0"/>
              <a:t>技术支持邮箱：</a:t>
            </a:r>
            <a:r>
              <a:rPr lang="en-US" altLang="zh-CN" sz="1800" dirty="0"/>
              <a:t>envi-idl@geoscene.cn</a:t>
            </a:r>
          </a:p>
          <a:p>
            <a:pPr algn="l">
              <a:defRPr/>
            </a:pPr>
            <a:r>
              <a:rPr lang="zh-CN" altLang="en-US" sz="1800" dirty="0"/>
              <a:t>技术支持热线：</a:t>
            </a:r>
            <a:r>
              <a:rPr lang="en-US" altLang="zh-CN" sz="1800" dirty="0"/>
              <a:t>400-819-2881-4</a:t>
            </a:r>
          </a:p>
          <a:p>
            <a:pPr algn="l">
              <a:defRPr/>
            </a:pPr>
            <a:r>
              <a:rPr lang="zh-CN" altLang="en-US" sz="1800" dirty="0"/>
              <a:t>官方技术博客：</a:t>
            </a:r>
            <a:r>
              <a:rPr lang="en-US" altLang="zh-CN" sz="1800" dirty="0"/>
              <a:t>cnblogs.com/enviidl</a:t>
            </a:r>
          </a:p>
          <a:p>
            <a:pPr algn="l">
              <a:defRPr/>
            </a:pPr>
            <a:r>
              <a:rPr lang="zh-CN" altLang="en-US" sz="1800" dirty="0"/>
              <a:t>官方技术</a:t>
            </a:r>
            <a:r>
              <a:rPr lang="en-US" altLang="zh-CN" sz="1800" dirty="0"/>
              <a:t>QQ</a:t>
            </a:r>
            <a:r>
              <a:rPr lang="zh-CN" altLang="en-US" sz="1800" dirty="0"/>
              <a:t>群：</a:t>
            </a:r>
            <a:r>
              <a:rPr lang="en-US" altLang="zh-CN" sz="1800" dirty="0"/>
              <a:t> 343328467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745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F85177-3B93-47E7-AD8B-4CEE3892B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 </a:t>
            </a:r>
            <a:r>
              <a:rPr lang="zh-CN" altLang="en-US" dirty="0"/>
              <a:t>中的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3EE2F1-08AD-438D-A162-054F871E03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包含了</a:t>
            </a:r>
            <a:b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sz="2400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自带 </a:t>
            </a:r>
            <a:r>
              <a:rPr lang="en-US" altLang="zh-CN" sz="2400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ENVITask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和</a:t>
            </a:r>
            <a:br>
              <a:rPr lang="en-US" altLang="zh-C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sz="2400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自定义 </a:t>
            </a:r>
            <a:r>
              <a:rPr lang="en-US" altLang="zh-CN" sz="2400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ENVITask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轻松构建</a:t>
            </a:r>
            <a:b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</a:br>
            <a:r>
              <a:rPr lang="zh-CN" altLang="en-US" sz="2000" dirty="0">
                <a:solidFill>
                  <a:srgbClr val="00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批处理、工作流</a:t>
            </a:r>
            <a:endParaRPr lang="en-US" altLang="zh-CN" sz="2000" dirty="0">
              <a:solidFill>
                <a:srgbClr val="00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EF4DA0-CDB2-49C8-AB21-03ECDFBA4D16}"/>
              </a:ext>
            </a:extLst>
          </p:cNvPr>
          <p:cNvGrpSpPr/>
          <p:nvPr/>
        </p:nvGrpSpPr>
        <p:grpSpPr>
          <a:xfrm>
            <a:off x="3935262" y="1428154"/>
            <a:ext cx="7224081" cy="4593134"/>
            <a:chOff x="4151784" y="1196752"/>
            <a:chExt cx="7512306" cy="477639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24E19F6-CF6C-4A9A-98E1-4D05A34C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784" y="1196752"/>
              <a:ext cx="7512306" cy="4776390"/>
            </a:xfrm>
            <a:prstGeom prst="roundRect">
              <a:avLst>
                <a:gd name="adj" fmla="val 2125"/>
              </a:avLst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8F3DC08-CD78-4D35-A31E-BE4EB42FD3B6}"/>
                </a:ext>
              </a:extLst>
            </p:cNvPr>
            <p:cNvSpPr/>
            <p:nvPr/>
          </p:nvSpPr>
          <p:spPr>
            <a:xfrm>
              <a:off x="4223792" y="3789040"/>
              <a:ext cx="2016224" cy="2088232"/>
            </a:xfrm>
            <a:prstGeom prst="roundRect">
              <a:avLst>
                <a:gd name="adj" fmla="val 6718"/>
              </a:avLst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650E87B-3942-49F9-A89F-FB4006523F3F}"/>
              </a:ext>
            </a:extLst>
          </p:cNvPr>
          <p:cNvSpPr txBox="1"/>
          <p:nvPr/>
        </p:nvSpPr>
        <p:spPr>
          <a:xfrm>
            <a:off x="695400" y="618067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rgbClr val="FF0000"/>
                </a:solidFill>
                <a:latin typeface="+mj-ea"/>
                <a:ea typeface="+mj-ea"/>
              </a:rPr>
              <a:t>ENVI 5.5 </a:t>
            </a:r>
            <a:r>
              <a:rPr lang="zh-CN" altLang="en-US" sz="1800" i="1" dirty="0">
                <a:solidFill>
                  <a:srgbClr val="FF0000"/>
                </a:solidFill>
                <a:latin typeface="+mj-ea"/>
                <a:ea typeface="+mj-ea"/>
              </a:rPr>
              <a:t>版本开始提供 </a:t>
            </a:r>
            <a:r>
              <a:rPr lang="en-US" altLang="zh-CN" sz="1800" i="1" dirty="0">
                <a:solidFill>
                  <a:srgbClr val="FF0000"/>
                </a:solidFill>
                <a:latin typeface="+mj-ea"/>
                <a:ea typeface="+mj-ea"/>
              </a:rPr>
              <a:t>ENVI Modeler </a:t>
            </a:r>
            <a:r>
              <a:rPr lang="zh-CN" altLang="en-US" sz="1800" i="1" dirty="0">
                <a:solidFill>
                  <a:srgbClr val="FF0000"/>
                </a:solidFill>
                <a:latin typeface="+mj-ea"/>
                <a:ea typeface="+mj-ea"/>
              </a:rPr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3004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1E5026-40AE-4956-91A6-A1E65C1E0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中的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7CB312-A8BF-45E1-86B7-B3ECBADF3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构建完整的 </a:t>
            </a:r>
            <a:r>
              <a:rPr lang="en-US" altLang="zh-CN" dirty="0">
                <a:solidFill>
                  <a:srgbClr val="FFC000"/>
                </a:solidFill>
              </a:rPr>
              <a:t>GF1 PMS </a:t>
            </a:r>
            <a:r>
              <a:rPr lang="zh-CN" altLang="en-US" dirty="0"/>
              <a:t>处理流程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64EA009-6CC9-4407-AFA9-63FE97F80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2"/>
          <a:stretch/>
        </p:blipFill>
        <p:spPr>
          <a:xfrm>
            <a:off x="739416" y="3317631"/>
            <a:ext cx="5436000" cy="1372832"/>
          </a:xfrm>
          <a:prstGeom prst="roundRect">
            <a:avLst>
              <a:gd name="adj" fmla="val 6635"/>
            </a:avLst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790188C-5BDE-43BF-BE6C-2B57750EA2FC}"/>
              </a:ext>
            </a:extLst>
          </p:cNvPr>
          <p:cNvSpPr/>
          <p:nvPr/>
        </p:nvSpPr>
        <p:spPr>
          <a:xfrm>
            <a:off x="7248128" y="1577097"/>
            <a:ext cx="3888432" cy="7555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0EB56EE-A43E-4DC5-B56C-D0502279E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62" b="18939"/>
          <a:stretch/>
        </p:blipFill>
        <p:spPr>
          <a:xfrm>
            <a:off x="739416" y="4795118"/>
            <a:ext cx="5436000" cy="1195185"/>
          </a:xfrm>
          <a:prstGeom prst="roundRect">
            <a:avLst>
              <a:gd name="adj" fmla="val 7782"/>
            </a:avLst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12613BC-B3B6-4FF9-A165-90776038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70"/>
          <a:stretch/>
        </p:blipFill>
        <p:spPr>
          <a:xfrm>
            <a:off x="739416" y="1840144"/>
            <a:ext cx="5436000" cy="1372832"/>
          </a:xfrm>
          <a:prstGeom prst="roundRect">
            <a:avLst>
              <a:gd name="adj" fmla="val 6943"/>
            </a:avLst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642EE0E-AC84-42BC-9A7D-E4CF67254156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6175416" y="1954863"/>
            <a:ext cx="1072712" cy="57169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E6604A7-F0C9-433C-B928-7936DF4D3B63}"/>
              </a:ext>
            </a:extLst>
          </p:cNvPr>
          <p:cNvSpPr/>
          <p:nvPr/>
        </p:nvSpPr>
        <p:spPr>
          <a:xfrm>
            <a:off x="7248128" y="2560658"/>
            <a:ext cx="1902866" cy="17324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0DB1521-4520-4044-A08F-196B679D8EB7}"/>
              </a:ext>
            </a:extLst>
          </p:cNvPr>
          <p:cNvCxnSpPr>
            <a:cxnSpLocks/>
            <a:stCxn id="31" idx="1"/>
            <a:endCxn id="22" idx="3"/>
          </p:cNvCxnSpPr>
          <p:nvPr/>
        </p:nvCxnSpPr>
        <p:spPr>
          <a:xfrm flipH="1">
            <a:off x="6175416" y="3426877"/>
            <a:ext cx="1072712" cy="57717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6A73D56-1DDF-4862-9A91-53433136E8E2}"/>
              </a:ext>
            </a:extLst>
          </p:cNvPr>
          <p:cNvSpPr/>
          <p:nvPr/>
        </p:nvSpPr>
        <p:spPr>
          <a:xfrm>
            <a:off x="7255414" y="4541897"/>
            <a:ext cx="1902869" cy="75931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8C33FA8-DF8A-4629-9025-C46028605454}"/>
              </a:ext>
            </a:extLst>
          </p:cNvPr>
          <p:cNvCxnSpPr>
            <a:cxnSpLocks/>
            <a:stCxn id="36" idx="1"/>
            <a:endCxn id="24" idx="3"/>
          </p:cNvCxnSpPr>
          <p:nvPr/>
        </p:nvCxnSpPr>
        <p:spPr>
          <a:xfrm flipH="1">
            <a:off x="6175416" y="4921553"/>
            <a:ext cx="1079998" cy="471158"/>
          </a:xfrm>
          <a:prstGeom prst="straightConnector1">
            <a:avLst/>
          </a:prstGeom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559E036-F04B-49A8-A090-913D467FF5EB}"/>
              </a:ext>
            </a:extLst>
          </p:cNvPr>
          <p:cNvSpPr txBox="1"/>
          <p:nvPr/>
        </p:nvSpPr>
        <p:spPr>
          <a:xfrm>
            <a:off x="732009" y="6094958"/>
            <a:ext cx="5435999" cy="358378"/>
          </a:xfrm>
          <a:prstGeom prst="roundRect">
            <a:avLst>
              <a:gd name="adj" fmla="val 24413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00"/>
                </a:solidFill>
                <a:latin typeface="+mj-ea"/>
                <a:ea typeface="+mj-ea"/>
              </a:rPr>
              <a:t>NNDiffusePanSharpening Task</a:t>
            </a:r>
            <a:endParaRPr lang="zh-CN" altLang="en-US" sz="14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F753FCE-E33C-4943-B116-0DF6B4E33E2E}"/>
              </a:ext>
            </a:extLst>
          </p:cNvPr>
          <p:cNvSpPr/>
          <p:nvPr/>
        </p:nvSpPr>
        <p:spPr>
          <a:xfrm>
            <a:off x="9264352" y="4541897"/>
            <a:ext cx="1872209" cy="75931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0FE5244-504E-4920-9C71-3091C70CD97A}"/>
              </a:ext>
            </a:extLst>
          </p:cNvPr>
          <p:cNvGrpSpPr/>
          <p:nvPr/>
        </p:nvGrpSpPr>
        <p:grpSpPr>
          <a:xfrm>
            <a:off x="7459990" y="1677816"/>
            <a:ext cx="3498493" cy="4631504"/>
            <a:chOff x="7459990" y="1677816"/>
            <a:chExt cx="3498493" cy="4631504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FB5CE6CB-186C-4798-9FCF-FE08F4EA3F18}"/>
                </a:ext>
              </a:extLst>
            </p:cNvPr>
            <p:cNvSpPr/>
            <p:nvPr/>
          </p:nvSpPr>
          <p:spPr>
            <a:xfrm>
              <a:off x="7459990" y="167781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多光谱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1D4CF28-91FA-44EA-A979-F2F942E668D1}"/>
                </a:ext>
              </a:extLst>
            </p:cNvPr>
            <p:cNvSpPr/>
            <p:nvPr/>
          </p:nvSpPr>
          <p:spPr>
            <a:xfrm>
              <a:off x="9446483" y="167781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全色</a:t>
              </a:r>
            </a:p>
          </p:txBody>
        </p:sp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E09A7A9F-11BF-4B2F-8815-B69EEDF8104B}"/>
                </a:ext>
              </a:extLst>
            </p:cNvPr>
            <p:cNvSpPr/>
            <p:nvPr/>
          </p:nvSpPr>
          <p:spPr>
            <a:xfrm>
              <a:off x="7459990" y="274128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正射校正</a:t>
              </a:r>
            </a:p>
          </p:txBody>
        </p:sp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61140A5F-1EB0-4BFB-8F34-0CAC6BBDF3EB}"/>
                </a:ext>
              </a:extLst>
            </p:cNvPr>
            <p:cNvSpPr/>
            <p:nvPr/>
          </p:nvSpPr>
          <p:spPr>
            <a:xfrm>
              <a:off x="7459990" y="357301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辐射定标</a:t>
              </a:r>
            </a:p>
          </p:txBody>
        </p:sp>
        <p:sp>
          <p:nvSpPr>
            <p:cNvPr id="8" name="圆角矩形 8">
              <a:extLst>
                <a:ext uri="{FF2B5EF4-FFF2-40B4-BE49-F238E27FC236}">
                  <a16:creationId xmlns:a16="http://schemas.microsoft.com/office/drawing/2014/main" id="{8FEE3B59-4ACB-4164-A048-204CA93B9098}"/>
                </a:ext>
              </a:extLst>
            </p:cNvPr>
            <p:cNvSpPr/>
            <p:nvPr/>
          </p:nvSpPr>
          <p:spPr>
            <a:xfrm>
              <a:off x="7459990" y="465313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大气校正</a:t>
              </a:r>
            </a:p>
          </p:txBody>
        </p:sp>
        <p:sp>
          <p:nvSpPr>
            <p:cNvPr id="9" name="圆角矩形 9">
              <a:extLst>
                <a:ext uri="{FF2B5EF4-FFF2-40B4-BE49-F238E27FC236}">
                  <a16:creationId xmlns:a16="http://schemas.microsoft.com/office/drawing/2014/main" id="{A63BF019-5578-4C87-A6B4-C4CF78408CAF}"/>
                </a:ext>
              </a:extLst>
            </p:cNvPr>
            <p:cNvSpPr/>
            <p:nvPr/>
          </p:nvSpPr>
          <p:spPr>
            <a:xfrm>
              <a:off x="8438371" y="5765622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图像融合</a:t>
              </a:r>
            </a:p>
          </p:txBody>
        </p:sp>
        <p:sp>
          <p:nvSpPr>
            <p:cNvPr id="10" name="圆角矩形 10">
              <a:extLst>
                <a:ext uri="{FF2B5EF4-FFF2-40B4-BE49-F238E27FC236}">
                  <a16:creationId xmlns:a16="http://schemas.microsoft.com/office/drawing/2014/main" id="{53728731-E7B6-4F37-9ECF-0F9BBCA87B01}"/>
                </a:ext>
              </a:extLst>
            </p:cNvPr>
            <p:cNvSpPr/>
            <p:nvPr/>
          </p:nvSpPr>
          <p:spPr>
            <a:xfrm>
              <a:off x="9446483" y="4653136"/>
              <a:ext cx="1512000" cy="54369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正射校正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C5D8E7E-4991-4077-ACA4-436E9E2005AD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8215990" y="2221514"/>
              <a:ext cx="0" cy="51977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8EE0EDD-85C4-4829-BE29-445EBBEF80DF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8215990" y="3284984"/>
              <a:ext cx="0" cy="28803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DA6EAE4-3749-49E5-AD36-22D57D937ADB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8215990" y="4116714"/>
              <a:ext cx="0" cy="53642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4" name="肘形连接符 16">
              <a:extLst>
                <a:ext uri="{FF2B5EF4-FFF2-40B4-BE49-F238E27FC236}">
                  <a16:creationId xmlns:a16="http://schemas.microsoft.com/office/drawing/2014/main" id="{FA347BB3-1144-4A35-815F-6486F49749C5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rot="16200000" flipH="1">
              <a:off x="8420786" y="4992037"/>
              <a:ext cx="568788" cy="978381"/>
            </a:xfrm>
            <a:prstGeom prst="bentConnector3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5" name="肘形连接符 17">
              <a:extLst>
                <a:ext uri="{FF2B5EF4-FFF2-40B4-BE49-F238E27FC236}">
                  <a16:creationId xmlns:a16="http://schemas.microsoft.com/office/drawing/2014/main" id="{62E41528-BB7F-4CFB-9510-4048EF393A9F}"/>
                </a:ext>
              </a:extLst>
            </p:cNvPr>
            <p:cNvCxnSpPr>
              <a:stCxn id="10" idx="2"/>
              <a:endCxn id="9" idx="0"/>
            </p:cNvCxnSpPr>
            <p:nvPr/>
          </p:nvCxnSpPr>
          <p:spPr>
            <a:xfrm rot="5400000">
              <a:off x="9414033" y="4977172"/>
              <a:ext cx="568788" cy="1008112"/>
            </a:xfrm>
            <a:prstGeom prst="bentConnector3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F1F375B-B92C-4139-BA8F-3429595D6111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>
              <a:off x="10202483" y="2221514"/>
              <a:ext cx="0" cy="2431622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8859E90-A135-43D0-AB7F-CF2298C92786}"/>
              </a:ext>
            </a:extLst>
          </p:cNvPr>
          <p:cNvCxnSpPr>
            <a:cxnSpLocks/>
            <a:stCxn id="9" idx="1"/>
            <a:endCxn id="48" idx="3"/>
          </p:cNvCxnSpPr>
          <p:nvPr/>
        </p:nvCxnSpPr>
        <p:spPr>
          <a:xfrm flipH="1">
            <a:off x="6168008" y="6037471"/>
            <a:ext cx="2270363" cy="236676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4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71E5026-40AE-4956-91A6-A1E65C1E0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中的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7CB312-A8BF-45E1-86B7-B3ECBADF37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构建完整的 </a:t>
            </a:r>
            <a:r>
              <a:rPr lang="en-US" altLang="zh-CN" dirty="0">
                <a:solidFill>
                  <a:srgbClr val="FFC000"/>
                </a:solidFill>
              </a:rPr>
              <a:t>GF1 PMS </a:t>
            </a:r>
            <a:r>
              <a:rPr lang="zh-CN" altLang="en-US" dirty="0"/>
              <a:t>处理流程</a:t>
            </a:r>
          </a:p>
        </p:txBody>
      </p:sp>
      <p:pic>
        <p:nvPicPr>
          <p:cNvPr id="19" name="GF1_PMS_Full_Preprocessing">
            <a:hlinkClick r:id="" action="ppaction://media"/>
            <a:extLst>
              <a:ext uri="{FF2B5EF4-FFF2-40B4-BE49-F238E27FC236}">
                <a16:creationId xmlns:a16="http://schemas.microsoft.com/office/drawing/2014/main" id="{C0EEEC22-AB99-40C7-B557-134DC3BE9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539"/>
          <a:stretch/>
        </p:blipFill>
        <p:spPr>
          <a:xfrm>
            <a:off x="1127448" y="1916832"/>
            <a:ext cx="8192386" cy="4502231"/>
          </a:xfrm>
          <a:prstGeom prst="roundRect">
            <a:avLst>
              <a:gd name="adj" fmla="val 2872"/>
            </a:avLst>
          </a:prstGeom>
        </p:spPr>
      </p:pic>
    </p:spTree>
    <p:extLst>
      <p:ext uri="{BB962C8B-B14F-4D97-AF65-F5344CB8AC3E}">
        <p14:creationId xmlns:p14="http://schemas.microsoft.com/office/powerpoint/2010/main" val="60095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E26FB6-C907-49F1-ADED-FC7F18754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中的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346335-0DE7-445A-BF7B-4AC9B92AD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构建复杂的业务工作流</a:t>
            </a:r>
            <a:r>
              <a:rPr lang="zh-CN" altLang="en-US" dirty="0">
                <a:solidFill>
                  <a:srgbClr val="FF0000"/>
                </a:solidFill>
              </a:rPr>
              <a:t>（生态环境监测）</a:t>
            </a:r>
          </a:p>
        </p:txBody>
      </p:sp>
      <p:pic>
        <p:nvPicPr>
          <p:cNvPr id="4" name="ENVI Modeler 生态环境监测">
            <a:hlinkClick r:id="" action="ppaction://media"/>
            <a:extLst>
              <a:ext uri="{FF2B5EF4-FFF2-40B4-BE49-F238E27FC236}">
                <a16:creationId xmlns:a16="http://schemas.microsoft.com/office/drawing/2014/main" id="{81269463-7405-4896-A411-B1C48EF89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422" y="1952094"/>
            <a:ext cx="7701234" cy="4645258"/>
          </a:xfrm>
          <a:prstGeom prst="roundRect">
            <a:avLst>
              <a:gd name="adj" fmla="val 2850"/>
            </a:avLst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B0F8C-5341-4BFE-B8ED-7CA0CEF50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45" y="1956735"/>
            <a:ext cx="3799086" cy="4640617"/>
          </a:xfrm>
          <a:prstGeom prst="roundRect">
            <a:avLst>
              <a:gd name="adj" fmla="val 393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1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E26FB6-C907-49F1-ADED-FC7F18754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中的 </a:t>
            </a:r>
            <a:r>
              <a:rPr lang="en-US" altLang="zh-CN" dirty="0"/>
              <a:t>ENVITask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346335-0DE7-445A-BF7B-4AC9B92AD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>
                <a:solidFill>
                  <a:srgbClr val="FFC000"/>
                </a:solidFill>
              </a:rPr>
              <a:t>批处理</a:t>
            </a:r>
            <a:r>
              <a:rPr lang="zh-CN" altLang="en-US" dirty="0"/>
              <a:t>流程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MODIS</a:t>
            </a:r>
            <a:r>
              <a:rPr lang="zh-CN" altLang="en-US" dirty="0">
                <a:solidFill>
                  <a:srgbClr val="FF0000"/>
                </a:solidFill>
              </a:rPr>
              <a:t>劈窗算法地表温度反演）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90936E-5CBB-408D-8323-8630EF3CA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62310"/>
            <a:ext cx="8262175" cy="4635040"/>
          </a:xfrm>
          <a:prstGeom prst="roundRect">
            <a:avLst>
              <a:gd name="adj" fmla="val 1510"/>
            </a:avLst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BA2151-4745-4D2B-B1C4-7825233D9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597" y="1782093"/>
            <a:ext cx="5040561" cy="1140626"/>
          </a:xfrm>
          <a:prstGeom prst="roundRect">
            <a:avLst>
              <a:gd name="adj" fmla="val 784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4A26347-812E-442F-9442-694AB0D13247}"/>
              </a:ext>
            </a:extLst>
          </p:cNvPr>
          <p:cNvCxnSpPr>
            <a:cxnSpLocks/>
          </p:cNvCxnSpPr>
          <p:nvPr/>
        </p:nvCxnSpPr>
        <p:spPr>
          <a:xfrm>
            <a:off x="6041994" y="5143191"/>
            <a:ext cx="360040" cy="36004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32B9D18-62F7-4F35-82BB-8CE47B066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04" y="5549729"/>
            <a:ext cx="5472608" cy="1286802"/>
          </a:xfrm>
          <a:prstGeom prst="roundRect">
            <a:avLst>
              <a:gd name="adj" fmla="val 505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D4915C3-2E90-496D-90C9-A43209B084DA}"/>
              </a:ext>
            </a:extLst>
          </p:cNvPr>
          <p:cNvCxnSpPr>
            <a:cxnSpLocks/>
          </p:cNvCxnSpPr>
          <p:nvPr/>
        </p:nvCxnSpPr>
        <p:spPr>
          <a:xfrm flipV="1">
            <a:off x="5807968" y="2981125"/>
            <a:ext cx="828092" cy="79048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CF0CF3E0-7C9A-4C71-A5BB-A5231F22B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3332437"/>
            <a:ext cx="3456354" cy="1887701"/>
          </a:xfrm>
          <a:prstGeom prst="roundRect">
            <a:avLst>
              <a:gd name="adj" fmla="val 7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3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E26FB6-C907-49F1-ADED-FC7F18754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可转换为工具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346335-0DE7-445A-BF7B-4AC9B92AD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>
                <a:solidFill>
                  <a:srgbClr val="FFC000"/>
                </a:solidFill>
              </a:rPr>
              <a:t>批处理</a:t>
            </a:r>
            <a:r>
              <a:rPr lang="zh-CN" altLang="en-US" dirty="0"/>
              <a:t>流程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MODIS</a:t>
            </a:r>
            <a:r>
              <a:rPr lang="zh-CN" altLang="en-US" dirty="0">
                <a:solidFill>
                  <a:srgbClr val="FF0000"/>
                </a:solidFill>
              </a:rPr>
              <a:t>劈窗算法地表温度反演）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E5CBB6-B6B3-4AF0-A17C-95279BF1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204864"/>
            <a:ext cx="3962953" cy="3172268"/>
          </a:xfrm>
          <a:prstGeom prst="roundRect">
            <a:avLst>
              <a:gd name="adj" fmla="val 3514"/>
            </a:avLst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04DDCC-666B-42FD-B8FF-424F7344B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62" y="2196187"/>
            <a:ext cx="6996020" cy="3189621"/>
          </a:xfrm>
          <a:prstGeom prst="roundRect">
            <a:avLst>
              <a:gd name="adj" fmla="val 4142"/>
            </a:avLst>
          </a:prstGeom>
        </p:spPr>
      </p:pic>
    </p:spTree>
    <p:extLst>
      <p:ext uri="{BB962C8B-B14F-4D97-AF65-F5344CB8AC3E}">
        <p14:creationId xmlns:p14="http://schemas.microsoft.com/office/powerpoint/2010/main" val="152389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8E26FB6-C907-49F1-ADED-FC7F18754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ENVI Modeler</a:t>
            </a:r>
            <a:r>
              <a:rPr lang="zh-CN" altLang="en-US" dirty="0"/>
              <a:t> 可生成</a:t>
            </a:r>
            <a:r>
              <a:rPr lang="en-US" altLang="zh-CN" dirty="0"/>
              <a:t> IDL </a:t>
            </a:r>
            <a:r>
              <a:rPr lang="zh-CN" altLang="en-US" dirty="0"/>
              <a:t>代码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346335-0DE7-445A-BF7B-4AC9B92ADB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>
                <a:solidFill>
                  <a:srgbClr val="FFC000"/>
                </a:solidFill>
              </a:rPr>
              <a:t>批处理</a:t>
            </a:r>
            <a:r>
              <a:rPr lang="zh-CN" altLang="en-US" dirty="0"/>
              <a:t>流程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MODIS</a:t>
            </a:r>
            <a:r>
              <a:rPr lang="zh-CN" altLang="en-US" dirty="0">
                <a:solidFill>
                  <a:srgbClr val="FF0000"/>
                </a:solidFill>
              </a:rPr>
              <a:t>劈窗算法地表温度反演）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D65949-1CF1-43B5-9C5E-2CC779F9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34" y="116223"/>
            <a:ext cx="3672410" cy="6625554"/>
          </a:xfrm>
          <a:prstGeom prst="roundRect">
            <a:avLst>
              <a:gd name="adj" fmla="val 2404"/>
            </a:avLst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4BD220-7C12-43BB-B66E-41014D9FC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15" y="2018789"/>
            <a:ext cx="7747891" cy="4722988"/>
          </a:xfrm>
          <a:prstGeom prst="roundRect">
            <a:avLst>
              <a:gd name="adj" fmla="val 2194"/>
            </a:avLst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81CE42B-B312-4EA5-AACA-E40C70A21C84}"/>
              </a:ext>
            </a:extLst>
          </p:cNvPr>
          <p:cNvCxnSpPr>
            <a:cxnSpLocks/>
          </p:cNvCxnSpPr>
          <p:nvPr/>
        </p:nvCxnSpPr>
        <p:spPr>
          <a:xfrm flipV="1">
            <a:off x="2351584" y="2348881"/>
            <a:ext cx="5844650" cy="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58E74CC-B4FE-43C1-83B5-6BAD5BDA2879}"/>
              </a:ext>
            </a:extLst>
          </p:cNvPr>
          <p:cNvSpPr/>
          <p:nvPr/>
        </p:nvSpPr>
        <p:spPr>
          <a:xfrm>
            <a:off x="625971" y="2204865"/>
            <a:ext cx="1725613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8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自定义 1">
      <a:dk1>
        <a:srgbClr val="0020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2019ppt模板</Template>
  <TotalTime>7091</TotalTime>
  <Words>177</Words>
  <Application>Microsoft Office PowerPoint</Application>
  <PresentationFormat>宽屏</PresentationFormat>
  <Paragraphs>37</Paragraphs>
  <Slides>9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AvenirNext LT Pro Regular</vt:lpstr>
      <vt:lpstr>微软雅黑</vt:lpstr>
      <vt:lpstr>Arial</vt:lpstr>
      <vt:lpstr>Calibri</vt:lpstr>
      <vt:lpstr>Franklin Gothic Book</vt:lpstr>
      <vt:lpstr>Wingdings</vt:lpstr>
      <vt:lpstr>2_Office 主题</vt:lpstr>
      <vt:lpstr>3_Office 主题</vt:lpstr>
      <vt:lpstr>ENVI Modeler</vt:lpstr>
      <vt:lpstr>ENVI Modeler 中的 ENVITask</vt:lpstr>
      <vt:lpstr>ENVI Modeler 中的 ENVITask</vt:lpstr>
      <vt:lpstr>ENVI Modeler 中的 ENVITask</vt:lpstr>
      <vt:lpstr>ENVI Modeler 中的 ENVITask</vt:lpstr>
      <vt:lpstr>ENVI Modeler 中的 ENVITask</vt:lpstr>
      <vt:lpstr>ENVI Modeler 可转换为工具</vt:lpstr>
      <vt:lpstr>ENVI Modeler 可生成 IDL 代码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Du Huijian</cp:lastModifiedBy>
  <cp:revision>1028</cp:revision>
  <cp:lastPrinted>1601-01-01T00:00:00Z</cp:lastPrinted>
  <dcterms:created xsi:type="dcterms:W3CDTF">1601-01-01T00:00:00Z</dcterms:created>
  <dcterms:modified xsi:type="dcterms:W3CDTF">2022-11-21T02:28:58Z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